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EC69AC-E543-4DF4-9769-346CB71EEB49}">
  <a:tblStyle styleId="{A1EC69AC-E543-4DF4-9769-346CB71EEB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9.png"/><Relationship Id="rId4" Type="http://schemas.openxmlformats.org/officeDocument/2006/relationships/image" Target="../media/image5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Relationship Id="rId7" Type="http://schemas.openxmlformats.org/officeDocument/2006/relationships/image" Target="../media/image7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58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73.png"/><Relationship Id="rId7" Type="http://schemas.openxmlformats.org/officeDocument/2006/relationships/image" Target="../media/image76.png"/><Relationship Id="rId8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88.png"/><Relationship Id="rId7" Type="http://schemas.openxmlformats.org/officeDocument/2006/relationships/image" Target="../media/image91.png"/><Relationship Id="rId8" Type="http://schemas.openxmlformats.org/officeDocument/2006/relationships/image" Target="../media/image9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77.png"/><Relationship Id="rId4" Type="http://schemas.openxmlformats.org/officeDocument/2006/relationships/image" Target="../media/image80.png"/><Relationship Id="rId5" Type="http://schemas.openxmlformats.org/officeDocument/2006/relationships/image" Target="../media/image87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95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Relationship Id="rId7" Type="http://schemas.openxmlformats.org/officeDocument/2006/relationships/image" Target="../media/image79.png"/><Relationship Id="rId8" Type="http://schemas.openxmlformats.org/officeDocument/2006/relationships/image" Target="../media/image9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86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Relationship Id="rId5" Type="http://schemas.openxmlformats.org/officeDocument/2006/relationships/image" Target="../media/image90.png"/><Relationship Id="rId6" Type="http://schemas.openxmlformats.org/officeDocument/2006/relationships/image" Target="../media/image94.png"/><Relationship Id="rId7" Type="http://schemas.openxmlformats.org/officeDocument/2006/relationships/image" Target="../media/image99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Shell</a:t>
            </a:r>
            <a:endParaRPr/>
          </a:p>
        </p:txBody>
      </p:sp>
      <p:sp>
        <p:nvSpPr>
          <p:cNvPr id="1130" name="Google Shape;113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3"/>
          <p:cNvSpPr/>
          <p:nvPr/>
        </p:nvSpPr>
        <p:spPr>
          <a:xfrm flipH="1">
            <a:off x="724275" y="1480575"/>
            <a:ext cx="2428500" cy="20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724275" y="1480625"/>
            <a:ext cx="23715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After gaining access to webdav directory, and uploading a malicious file, the user then will click on the infected file, and by doing so will open a remote shell. The tool used was metasploit, with multi/handler. 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3" name="Google Shape;1133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4" name="Google Shape;113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63"/>
          <p:cNvSpPr/>
          <p:nvPr/>
        </p:nvSpPr>
        <p:spPr>
          <a:xfrm flipH="1">
            <a:off x="3496050" y="1480575"/>
            <a:ext cx="2428500" cy="1228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/>
        </p:nvSpPr>
        <p:spPr>
          <a:xfrm>
            <a:off x="3496050" y="1480625"/>
            <a:ext cx="24285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This allowed me a remote shell access to the server, and any content it contains at my disposal.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1" name="Google Shape;1141;p63"/>
          <p:cNvGrpSpPr/>
          <p:nvPr/>
        </p:nvGrpSpPr>
        <p:grpSpPr>
          <a:xfrm>
            <a:off x="457181" y="3602678"/>
            <a:ext cx="533372" cy="533480"/>
            <a:chOff x="457200" y="1378813"/>
            <a:chExt cx="695400" cy="695450"/>
          </a:xfrm>
        </p:grpSpPr>
        <p:sp>
          <p:nvSpPr>
            <p:cNvPr id="1142" name="Google Shape;114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4" name="Google Shape;1144;p63"/>
          <p:cNvSpPr/>
          <p:nvPr/>
        </p:nvSpPr>
        <p:spPr>
          <a:xfrm flipH="1">
            <a:off x="1080600" y="3602675"/>
            <a:ext cx="7778700" cy="1261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3"/>
          <p:cNvSpPr txBox="1"/>
          <p:nvPr/>
        </p:nvSpPr>
        <p:spPr>
          <a:xfrm>
            <a:off x="1080500" y="3638875"/>
            <a:ext cx="76227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6" name="Google Shape;11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038" y="3664988"/>
            <a:ext cx="7533825" cy="11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3" name="Google Shape;1153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9" name="Google Shape;1159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5"/>
          <p:cNvSpPr txBox="1"/>
          <p:nvPr>
            <p:ph idx="1" type="subTitle"/>
          </p:nvPr>
        </p:nvSpPr>
        <p:spPr>
          <a:xfrm>
            <a:off x="-103800" y="1896888"/>
            <a:ext cx="9095400" cy="533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 indicates that this was a port scan?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rgbClr val="1155CC"/>
                </a:solidFill>
              </a:rPr>
              <a:t>There were many different port scan within the packet logs.</a:t>
            </a:r>
            <a:endParaRPr sz="1200">
              <a:solidFill>
                <a:srgbClr val="1155CC"/>
              </a:solidFill>
            </a:endParaRPr>
          </a:p>
        </p:txBody>
      </p:sp>
      <p:sp>
        <p:nvSpPr>
          <p:cNvPr id="1161" name="Google Shape;1161;p65"/>
          <p:cNvSpPr txBox="1"/>
          <p:nvPr/>
        </p:nvSpPr>
        <p:spPr>
          <a:xfrm>
            <a:off x="281200" y="696100"/>
            <a:ext cx="4692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port scan occur?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r>
              <a:rPr lang="en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/08/2022 at 04:29:20</a:t>
            </a:r>
            <a:endParaRPr sz="12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65"/>
          <p:cNvSpPr txBox="1"/>
          <p:nvPr/>
        </p:nvSpPr>
        <p:spPr>
          <a:xfrm>
            <a:off x="281200" y="1265700"/>
            <a:ext cx="6423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packets were sent, and from which IP?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There were 2020 packets sent from ip:192.168.1.90</a:t>
            </a:r>
            <a:endParaRPr sz="12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3" name="Google Shape;11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94413"/>
            <a:ext cx="8839201" cy="1958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9" name="Google Shape;1169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6"/>
          <p:cNvSpPr txBox="1"/>
          <p:nvPr>
            <p:ph idx="1" type="subTitle"/>
          </p:nvPr>
        </p:nvSpPr>
        <p:spPr>
          <a:xfrm>
            <a:off x="-329900" y="1130750"/>
            <a:ext cx="8503500" cy="1000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Which files were requested? What did they contain?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rgbClr val="1155CC"/>
                </a:solidFill>
              </a:rPr>
              <a:t>The file requested was company_folders/secret_folder/connect_to_port_server. The file contained information  log in to the company’s remote server.</a:t>
            </a:r>
            <a:endParaRPr sz="1200">
              <a:solidFill>
                <a:srgbClr val="1155CC"/>
              </a:solidFill>
            </a:endParaRPr>
          </a:p>
        </p:txBody>
      </p:sp>
      <p:sp>
        <p:nvSpPr>
          <p:cNvPr id="1171" name="Google Shape;1171;p66"/>
          <p:cNvSpPr txBox="1"/>
          <p:nvPr/>
        </p:nvSpPr>
        <p:spPr>
          <a:xfrm>
            <a:off x="44400" y="710475"/>
            <a:ext cx="68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request occur?  </a:t>
            </a:r>
            <a:r>
              <a:rPr lang="en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The request was ma</a:t>
            </a:r>
            <a:r>
              <a:rPr lang="en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de on Feb/8/2022 at 04:39:12</a:t>
            </a:r>
            <a:endParaRPr sz="1200">
              <a:solidFill>
                <a:srgbClr val="1155CC"/>
              </a:solidFill>
            </a:endParaRPr>
          </a:p>
        </p:txBody>
      </p:sp>
      <p:sp>
        <p:nvSpPr>
          <p:cNvPr id="1172" name="Google Shape;1172;p66"/>
          <p:cNvSpPr txBox="1"/>
          <p:nvPr/>
        </p:nvSpPr>
        <p:spPr>
          <a:xfrm>
            <a:off x="44400" y="1020575"/>
            <a:ext cx="674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were made? </a:t>
            </a:r>
            <a:r>
              <a:rPr lang="en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There were four requests made to the hidden directory. </a:t>
            </a:r>
            <a:endParaRPr sz="1200">
              <a:solidFill>
                <a:srgbClr val="1155CC"/>
              </a:solidFill>
            </a:endParaRPr>
          </a:p>
        </p:txBody>
      </p:sp>
      <p:pic>
        <p:nvPicPr>
          <p:cNvPr id="1173" name="Google Shape;11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3650"/>
            <a:ext cx="8610820" cy="24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9" name="Google Shape;1179;p67"/>
          <p:cNvSpPr txBox="1"/>
          <p:nvPr>
            <p:ph idx="1" type="subTitle"/>
          </p:nvPr>
        </p:nvSpPr>
        <p:spPr>
          <a:xfrm>
            <a:off x="-281225" y="666375"/>
            <a:ext cx="6897600" cy="569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How many requests were made in the attack?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</a:rPr>
              <a:t>There were 10,141 requests made</a:t>
            </a:r>
            <a:endParaRPr sz="12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0" name="Google Shape;1180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7"/>
          <p:cNvSpPr txBox="1"/>
          <p:nvPr>
            <p:ph idx="1" type="subTitle"/>
          </p:nvPr>
        </p:nvSpPr>
        <p:spPr>
          <a:xfrm>
            <a:off x="-281225" y="1192725"/>
            <a:ext cx="8977200" cy="73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How many requests had been made before the attacker discovered the password?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rgbClr val="3C78D8"/>
                </a:solidFill>
              </a:rPr>
              <a:t>There were 10,140 requests made before the password was discovered for user:ashton</a:t>
            </a:r>
            <a:endParaRPr sz="1200">
              <a:solidFill>
                <a:srgbClr val="3C78D8"/>
              </a:solidFill>
            </a:endParaRPr>
          </a:p>
        </p:txBody>
      </p:sp>
      <p:pic>
        <p:nvPicPr>
          <p:cNvPr id="1182" name="Google Shape;11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6525"/>
            <a:ext cx="8839200" cy="2599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8" name="Google Shape;1188;p68"/>
          <p:cNvSpPr txBox="1"/>
          <p:nvPr>
            <p:ph idx="1" type="subTitle"/>
          </p:nvPr>
        </p:nvSpPr>
        <p:spPr>
          <a:xfrm>
            <a:off x="-199825" y="801875"/>
            <a:ext cx="8688300" cy="72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How many requests were made to this directory?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</a:rPr>
              <a:t>There were 6 requests made to the Webdav directory.</a:t>
            </a:r>
            <a:endParaRPr sz="1200">
              <a:solidFill>
                <a:srgbClr val="1155CC"/>
              </a:solidFill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9" name="Google Shape;1189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8"/>
          <p:cNvSpPr txBox="1"/>
          <p:nvPr>
            <p:ph idx="1" type="subTitle"/>
          </p:nvPr>
        </p:nvSpPr>
        <p:spPr>
          <a:xfrm>
            <a:off x="-199825" y="1340800"/>
            <a:ext cx="7630200" cy="672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files were requested?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rgbClr val="1155CC"/>
                </a:solidFill>
              </a:rPr>
              <a:t>The files requested are: passwd.dav(2 requests) and shell.php (4 requests).</a:t>
            </a:r>
            <a:endParaRPr sz="1200">
              <a:solidFill>
                <a:srgbClr val="1155CC"/>
              </a:solidFill>
            </a:endParaRPr>
          </a:p>
        </p:txBody>
      </p:sp>
      <p:pic>
        <p:nvPicPr>
          <p:cNvPr id="1191" name="Google Shape;11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2134375"/>
            <a:ext cx="871537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8" name="Google Shape;1198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4" name="Google Shape;1204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</a:rPr>
              <a:t>I will set an alarm to send an email that will be </a:t>
            </a:r>
            <a:r>
              <a:rPr lang="en" sz="1400">
                <a:solidFill>
                  <a:srgbClr val="1155CC"/>
                </a:solidFill>
              </a:rPr>
              <a:t>triggered</a:t>
            </a:r>
            <a:r>
              <a:rPr lang="en" sz="1400">
                <a:solidFill>
                  <a:srgbClr val="1155CC"/>
                </a:solidFill>
              </a:rPr>
              <a:t> if there are 5 events in an hour from any ip address.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</a:rPr>
              <a:t>The alarm </a:t>
            </a:r>
            <a:r>
              <a:rPr lang="en" sz="1400">
                <a:solidFill>
                  <a:srgbClr val="1155CC"/>
                </a:solidFill>
              </a:rPr>
              <a:t>threshold will be set at 5 events that will trigger an alarm that will be sent to a designated email.</a:t>
            </a:r>
            <a:endParaRPr sz="1400">
              <a:solidFill>
                <a:srgbClr val="1155CC"/>
              </a:solidFill>
            </a:endParaRPr>
          </a:p>
        </p:txBody>
      </p:sp>
      <p:sp>
        <p:nvSpPr>
          <p:cNvPr id="1206" name="Google Shape;1206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</a:rPr>
              <a:t>Block all port scan. 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Configure the firewall to block any port scan.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2" name="Google Shape;121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I will send an email that will be triggered when 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any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user 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accessed the hidden directory from any ip address that is not whitelisted.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I will sent an alarm with any event greater than 0.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</a:rPr>
              <a:t>Password must contain letter, numbers, and </a:t>
            </a:r>
            <a:r>
              <a:rPr lang="en" sz="1400">
                <a:solidFill>
                  <a:srgbClr val="1155CC"/>
                </a:solidFill>
              </a:rPr>
              <a:t>characters</a:t>
            </a:r>
            <a:r>
              <a:rPr lang="en" sz="1400">
                <a:solidFill>
                  <a:srgbClr val="1155CC"/>
                </a:solidFill>
              </a:rPr>
              <a:t>, and should be minimum of 8 </a:t>
            </a:r>
            <a:r>
              <a:rPr lang="en" sz="1400">
                <a:solidFill>
                  <a:srgbClr val="1155CC"/>
                </a:solidFill>
              </a:rPr>
              <a:t>characters</a:t>
            </a:r>
            <a:r>
              <a:rPr lang="en" sz="1400">
                <a:solidFill>
                  <a:srgbClr val="1155CC"/>
                </a:solidFill>
              </a:rPr>
              <a:t> long.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Describe the solution. If possible, provide required command lines.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Use a strong password for admins. Make sure that the number of people that know about the secret folder is very limited, and change the name from secret folder to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0" name="Google Shape;122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I would set the alarm to send an email, that will be 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triggered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when a 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predetermined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 number of 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failed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logins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accrued</a:t>
            </a:r>
            <a:r>
              <a:rPr lang="en" sz="13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in one hour.</a:t>
            </a:r>
            <a:endParaRPr sz="13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What threshold would you set to activate this alarm?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The threshold  for this alarm will be 5 or more failed logins events in one hour.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155CC"/>
              </a:solidFill>
            </a:endParaRPr>
          </a:p>
        </p:txBody>
      </p:sp>
      <p:sp>
        <p:nvSpPr>
          <p:cNvPr id="1222" name="Google Shape;1222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</a:rPr>
              <a:t>I will configure the user accounts to lock after several failed logins attempts.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The account will be locked after 5 failed logins attempts.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28" name="Google Shape;122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</a:rPr>
              <a:t>I will set an alarm that will send an email when a user has accessed the Webdav directory from an ip </a:t>
            </a:r>
            <a:r>
              <a:rPr lang="en" sz="1400">
                <a:solidFill>
                  <a:srgbClr val="1155CC"/>
                </a:solidFill>
              </a:rPr>
              <a:t>address</a:t>
            </a:r>
            <a:r>
              <a:rPr lang="en" sz="1400">
                <a:solidFill>
                  <a:srgbClr val="1155CC"/>
                </a:solidFill>
              </a:rPr>
              <a:t> that is not whitelisted.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I will sent an alarm with any event greater than 5 in an hour.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0" name="Google Shape;1230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B5394"/>
                </a:solidFill>
              </a:rPr>
              <a:t>I will require multi factor authentication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The solution will require the user (real user) to confirm themselves through different</a:t>
            </a:r>
            <a:r>
              <a:rPr lang="en" sz="1400">
                <a:solidFill>
                  <a:srgbClr val="1155CC"/>
                </a:solidFill>
              </a:rPr>
              <a:t> methods of authentication such as email, or any outside source.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6" name="Google Shape;123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</a:rPr>
              <a:t>I will set an alarm to send an email, indicating that uploads were made to the webdav directory.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The </a:t>
            </a:r>
            <a:r>
              <a:rPr lang="en" sz="1400">
                <a:solidFill>
                  <a:srgbClr val="1155CC"/>
                </a:solidFill>
              </a:rPr>
              <a:t>threshold</a:t>
            </a:r>
            <a:r>
              <a:rPr lang="en" sz="1400">
                <a:solidFill>
                  <a:srgbClr val="1155CC"/>
                </a:solidFill>
              </a:rPr>
              <a:t> would be any event </a:t>
            </a:r>
            <a:r>
              <a:rPr lang="en" sz="1400">
                <a:solidFill>
                  <a:srgbClr val="1155CC"/>
                </a:solidFill>
              </a:rPr>
              <a:t>greater</a:t>
            </a:r>
            <a:r>
              <a:rPr lang="en" sz="1400">
                <a:solidFill>
                  <a:srgbClr val="1155CC"/>
                </a:solidFill>
              </a:rPr>
              <a:t> than 0.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8" name="Google Shape;1238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</a:rPr>
              <a:t>I will configure the firewall rule to block any http request outside the ip whitelist.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This will allow only authorized users to upload/modify anything in the webdav directory.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6912275" y="910475"/>
            <a:ext cx="2087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 Range:192.168.1.0/24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r>
              <a:rPr lang="en">
                <a:solidFill>
                  <a:schemeClr val="dk1"/>
                </a:solidFill>
              </a:rPr>
              <a:t>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Hostname:Server1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0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6607475" cy="375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{A1EC69AC-E543-4DF4-9769-346CB71EEB49}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7192..168.1.1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Host Machine hosting Kali, Capstone &amp; 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ELK stack (network logs from Server1 &amp; Kali)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1 (Capstone)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{A1EC69AC-E543-4DF4-9769-346CB71EEB49}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exists.  Otherwise, use the common name.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 by using a wordlists to match the password to the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 tool gives the attacker the ability to access the Webdav directory.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Uploading the PHP file into the target machine by using curl command line tool.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is able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remotely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upload a malicious file to the webdav directory.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Code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shell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gained a remote access to the host machine and its content.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Hydra Brute Force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14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5"/>
            <a:ext cx="23715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 was running the login name (ashton), </a:t>
            </a: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against</a:t>
            </a: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possible passwords options from the wordlists, with brute force tool called hydra 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534225" y="1480625"/>
            <a:ext cx="2428500" cy="1457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562725" y="1480625"/>
            <a:ext cx="24285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 was able to find the password that matches the login name, which gained me access to the webdav directory.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61"/>
          <p:cNvSpPr/>
          <p:nvPr/>
        </p:nvSpPr>
        <p:spPr>
          <a:xfrm>
            <a:off x="457169" y="3086228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1"/>
          <p:cNvSpPr/>
          <p:nvPr/>
        </p:nvSpPr>
        <p:spPr>
          <a:xfrm flipH="1">
            <a:off x="1132300" y="3152263"/>
            <a:ext cx="7089900" cy="157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</a:t>
            </a:r>
            <a:r>
              <a:rPr lang="en">
                <a:solidFill>
                  <a:srgbClr val="FF0000"/>
                </a:solidFill>
              </a:rPr>
              <a:t>hydra  -l ashton -P /usr/share/wordlists/rockyou.txt -s 80 -f 192.168.1.105 http-get       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</a:t>
            </a:r>
            <a:r>
              <a:rPr lang="en">
                <a:solidFill>
                  <a:srgbClr val="FF0000"/>
                </a:solidFill>
              </a:rPr>
              <a:t>http://192.168.1.105/company_folders/secret_folder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3" name="Google Shape;11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025" y="3235150"/>
            <a:ext cx="60007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File Upload</a:t>
            </a:r>
            <a:endParaRPr/>
          </a:p>
        </p:txBody>
      </p:sp>
      <p:sp>
        <p:nvSpPr>
          <p:cNvPr id="1109" name="Google Shape;1109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2"/>
          <p:cNvSpPr/>
          <p:nvPr/>
        </p:nvSpPr>
        <p:spPr>
          <a:xfrm flipH="1">
            <a:off x="724275" y="1480575"/>
            <a:ext cx="2428500" cy="1664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2"/>
          <p:cNvSpPr txBox="1"/>
          <p:nvPr/>
        </p:nvSpPr>
        <p:spPr>
          <a:xfrm>
            <a:off x="724275" y="1480625"/>
            <a:ext cx="2371500" cy="1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 was able to upload a malicious file in order to connect to the server remotely, by using a curl command-line tool to transfer the file.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2" name="Google Shape;1112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3" name="Google Shape;111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4" name="Google Shape;111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62"/>
          <p:cNvSpPr/>
          <p:nvPr/>
        </p:nvSpPr>
        <p:spPr>
          <a:xfrm flipH="1">
            <a:off x="3496050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2"/>
          <p:cNvSpPr txBox="1"/>
          <p:nvPr/>
        </p:nvSpPr>
        <p:spPr>
          <a:xfrm>
            <a:off x="3534225" y="1480575"/>
            <a:ext cx="24285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Using the curl command line allowed me to upload a malicious file in order to gain </a:t>
            </a: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access</a:t>
            </a: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to the webdav directory, and its files.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0" name="Google Shape;1120;p62"/>
          <p:cNvGrpSpPr/>
          <p:nvPr/>
        </p:nvGrpSpPr>
        <p:grpSpPr>
          <a:xfrm>
            <a:off x="457181" y="3234678"/>
            <a:ext cx="533372" cy="533480"/>
            <a:chOff x="457200" y="1378813"/>
            <a:chExt cx="695400" cy="695450"/>
          </a:xfrm>
        </p:grpSpPr>
        <p:sp>
          <p:nvSpPr>
            <p:cNvPr id="1121" name="Google Shape;112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62"/>
          <p:cNvSpPr/>
          <p:nvPr/>
        </p:nvSpPr>
        <p:spPr>
          <a:xfrm flipH="1">
            <a:off x="1150600" y="3374725"/>
            <a:ext cx="6915000" cy="1297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62"/>
          <p:cNvPicPr preferRelativeResize="0"/>
          <p:nvPr/>
        </p:nvPicPr>
        <p:blipFill rotWithShape="1">
          <a:blip r:embed="rId3">
            <a:alphaModFix/>
          </a:blip>
          <a:srcRect b="10249" l="0" r="0" t="0"/>
          <a:stretch/>
        </p:blipFill>
        <p:spPr>
          <a:xfrm>
            <a:off x="1087900" y="3243325"/>
            <a:ext cx="7677474" cy="15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